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notesMasterIdLst>
    <p:notesMasterId r:id="rId37"/>
  </p:notesMasterIdLst>
  <p:sldIdLst>
    <p:sldId id="261" r:id="rId2"/>
    <p:sldId id="262" r:id="rId3"/>
    <p:sldId id="263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306" r:id="rId28"/>
    <p:sldId id="288" r:id="rId29"/>
    <p:sldId id="290" r:id="rId30"/>
    <p:sldId id="307" r:id="rId31"/>
    <p:sldId id="292" r:id="rId32"/>
    <p:sldId id="293" r:id="rId33"/>
    <p:sldId id="308" r:id="rId34"/>
    <p:sldId id="295" r:id="rId35"/>
    <p:sldId id="309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9256" autoAdjust="0"/>
    <p:restoredTop sz="94660"/>
  </p:normalViewPr>
  <p:slideViewPr>
    <p:cSldViewPr snapToGrid="0">
      <p:cViewPr varScale="1">
        <p:scale>
          <a:sx n="69" d="100"/>
          <a:sy n="69" d="100"/>
        </p:scale>
        <p:origin x="52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38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AB4E3-96D4-4F1A-9106-F512DB85D47E}" type="datetimeFigureOut">
              <a:rPr lang="en-MY" smtClean="0"/>
              <a:t>1/6/2018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2FFA47-8FD6-4FFF-AC7B-A992154BA9E1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02988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33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0439" y="1650738"/>
            <a:ext cx="7124370" cy="2219691"/>
          </a:xfrm>
        </p:spPr>
        <p:txBody>
          <a:bodyPr anchor="ctr">
            <a:normAutofit/>
          </a:bodyPr>
          <a:lstStyle>
            <a:lvl1pPr algn="l"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0439" y="4134238"/>
            <a:ext cx="7124370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fld id="{8B40F70A-AEDB-401F-9947-66F768172C17}" type="datetime1">
              <a:rPr lang="en-MY" smtClean="0"/>
              <a:t>1/6/2018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809" y="405518"/>
            <a:ext cx="3921724" cy="6044927"/>
          </a:xfrm>
          <a:prstGeom prst="rect">
            <a:avLst/>
          </a:prstGeom>
          <a:scene3d>
            <a:camera prst="perspectiveLef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77404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3396996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4654671" y="1600199"/>
            <a:ext cx="6430912" cy="4572001"/>
          </a:xfrm>
        </p:spPr>
        <p:txBody>
          <a:bodyPr tIns="118872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7FCFB-77B0-4144-A1C9-0AD6F404A708}" type="datetime1">
              <a:rPr lang="en-MY" smtClean="0"/>
              <a:t>1/6/2018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3630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D00BE-3F5E-46FB-8C39-B07933BE2934}" type="datetime1">
              <a:rPr lang="en-MY" smtClean="0"/>
              <a:t>1/6/2018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3114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72600" y="365125"/>
            <a:ext cx="17145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04900" y="365125"/>
            <a:ext cx="8098896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E8F7-19C1-4020-B841-F7AF8E740A98}" type="datetime1">
              <a:rPr lang="en-MY" smtClean="0"/>
              <a:t>1/6/2018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  <p:grpSp>
        <p:nvGrpSpPr>
          <p:cNvPr id="7" name="Group 6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8" name="Straight Connector 7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126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A8B5-8603-465C-8B2B-A1DA71CEFBD5}" type="datetime1">
              <a:rPr lang="en-MY" smtClean="0"/>
              <a:t>1/6/2018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6843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5794744"/>
            <a:ext cx="12192000" cy="106325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anchor="ctr">
            <a:normAutofit/>
          </a:bodyPr>
          <a:lstStyle>
            <a:lvl1pPr algn="l">
              <a:defRPr sz="44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4900" y="4755303"/>
            <a:ext cx="5734050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0" y="-34000"/>
            <a:ext cx="12192000" cy="1153573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4" name="Group 13"/>
          <p:cNvGrpSpPr/>
          <p:nvPr/>
        </p:nvGrpSpPr>
        <p:grpSpPr>
          <a:xfrm>
            <a:off x="0" y="1175742"/>
            <a:ext cx="12192000" cy="63125"/>
            <a:chOff x="507492" y="1501519"/>
            <a:chExt cx="8129016" cy="63125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7"/>
          <a:stretch/>
        </p:blipFill>
        <p:spPr>
          <a:xfrm>
            <a:off x="7280949" y="1646490"/>
            <a:ext cx="4469051" cy="348512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13" name="Group 12"/>
          <p:cNvGrpSpPr/>
          <p:nvPr/>
        </p:nvGrpSpPr>
        <p:grpSpPr>
          <a:xfrm rot="10800000">
            <a:off x="0" y="5665489"/>
            <a:ext cx="12192000" cy="63125"/>
            <a:chOff x="507492" y="1501519"/>
            <a:chExt cx="8129016" cy="6312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/>
          <p:cNvSpPr/>
          <p:nvPr/>
        </p:nvSpPr>
        <p:spPr>
          <a:xfrm>
            <a:off x="0" y="5794744"/>
            <a:ext cx="12192000" cy="106325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20" name="Group 19"/>
          <p:cNvGrpSpPr/>
          <p:nvPr/>
        </p:nvGrpSpPr>
        <p:grpSpPr>
          <a:xfrm rot="10800000">
            <a:off x="0" y="5665489"/>
            <a:ext cx="12192000" cy="63125"/>
            <a:chOff x="507492" y="1501519"/>
            <a:chExt cx="8129016" cy="63125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546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  <a:solidFill>
            <a:schemeClr val="bg2">
              <a:lumMod val="40000"/>
              <a:lumOff val="60000"/>
            </a:schemeClr>
          </a:solidFill>
        </p:grpSpPr>
        <p:grpSp>
          <p:nvGrpSpPr>
            <p:cNvPr id="9" name="Group 8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  <a:grpFill/>
          </p:grpSpPr>
          <p:cxnSp>
            <p:nvCxnSpPr>
              <p:cNvPr id="14" name="Straight Connector 13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grpFill/>
              <a:ln w="381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grpFill/>
              <a:ln w="127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Rectangle 9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  <a:grpFill/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grpFill/>
              <a:ln w="381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grpFill/>
              <a:ln w="127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0"/>
            <a:ext cx="1783188" cy="2971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4899" y="2971806"/>
            <a:ext cx="10071099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899" y="4655956"/>
            <a:ext cx="10071099" cy="5097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5ADF3-1DE0-4C75-B3C3-6065E0A812A5}" type="datetime1">
              <a:rPr lang="en-MY" smtClean="0"/>
              <a:t>1/6/2018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2479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49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BA37C-10B6-4478-B1A0-F730A8CF9796}" type="datetime1">
              <a:rPr lang="en-MY" smtClean="0"/>
              <a:t>1/6/2018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5805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4900" y="2424112"/>
            <a:ext cx="4919472" cy="3748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611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66110" y="2424112"/>
            <a:ext cx="4919472" cy="3748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A1249-6FF3-4C4B-A454-6084A856C79B}" type="datetime1">
              <a:rPr lang="en-MY" smtClean="0"/>
              <a:t>1/6/2018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1183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F7200-7728-4779-A644-E24EEC5F5F16}" type="datetime1">
              <a:rPr lang="en-MY" smtClean="0"/>
              <a:t>1/6/2018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4428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D046E-856E-42B4-A8A8-B5EBD8A7C74A}" type="datetime1">
              <a:rPr lang="en-MY" smtClean="0"/>
              <a:t>1/6/2018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2294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4384548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41848" y="1600199"/>
            <a:ext cx="5445252" cy="4572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A99B0-FBA6-4E5E-874D-E26F7B6C7875}" type="datetime1">
              <a:rPr lang="en-MY" smtClean="0"/>
              <a:t>1/6/2018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9527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6172200"/>
            <a:ext cx="12192000" cy="7609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 userDrawn="1"/>
        </p:nvSpPr>
        <p:spPr>
          <a:xfrm>
            <a:off x="0" y="-34000"/>
            <a:ext cx="12192000" cy="1337603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aseline="0">
                <a:solidFill>
                  <a:schemeClr val="bg1"/>
                </a:solidFill>
              </a:defRPr>
            </a:lvl1pPr>
          </a:lstStyle>
          <a:p>
            <a:fld id="{E9A381D3-DB4B-4E27-A77F-8FB89483FBD6}" type="datetime1">
              <a:rPr lang="en-MY" smtClean="0"/>
              <a:t>1/6/2018</a:t>
            </a:fld>
            <a:endParaRPr lang="en-MY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200" baseline="0">
                <a:solidFill>
                  <a:schemeClr val="bg1"/>
                </a:solidFill>
              </a:defRPr>
            </a:lvl1pPr>
          </a:lstStyle>
          <a:p>
            <a:endParaRPr lang="en-M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 baseline="0">
                <a:solidFill>
                  <a:schemeClr val="bg1"/>
                </a:solidFill>
              </a:defRPr>
            </a:lvl1pPr>
          </a:lstStyle>
          <a:p>
            <a:fld id="{329EAAF7-05C4-4063-B450-AE7E7F991D4D}" type="slidenum">
              <a:rPr lang="en-MY" smtClean="0"/>
              <a:pPr/>
              <a:t>‹#›</a:t>
            </a:fld>
            <a:endParaRPr lang="en-MY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34000"/>
            <a:ext cx="1245937" cy="16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82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tiff"/><Relationship Id="rId4" Type="http://schemas.openxmlformats.org/officeDocument/2006/relationships/image" Target="../media/image35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D3E3E-4555-9749-9AD6-C6C699FCFB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Training module CPG management of Glaucoma – </a:t>
            </a:r>
            <a:br>
              <a:rPr lang="en-US" b="1" dirty="0"/>
            </a:br>
            <a:r>
              <a:rPr lang="en-US" b="1" dirty="0"/>
              <a:t>MEDICAL Treatment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C703B7-219C-1540-B32E-8351D7CE9F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800" b="1" dirty="0"/>
              <a:t>Associate Professor Dr. Norlina </a:t>
            </a:r>
            <a:r>
              <a:rPr lang="en-US" sz="2800" b="1" dirty="0" err="1"/>
              <a:t>Mohd</a:t>
            </a:r>
            <a:r>
              <a:rPr lang="en-US" sz="2800" b="1" dirty="0"/>
              <a:t> Ramli</a:t>
            </a:r>
          </a:p>
          <a:p>
            <a:r>
              <a:rPr lang="en-US" sz="2000" dirty="0"/>
              <a:t>Senior Lecturer &amp; Consultant Ophthalmologist</a:t>
            </a:r>
          </a:p>
          <a:p>
            <a:r>
              <a:rPr lang="en-US" sz="2000" dirty="0" err="1"/>
              <a:t>Universiti</a:t>
            </a:r>
            <a:r>
              <a:rPr lang="en-US" sz="2000" dirty="0"/>
              <a:t> Malaya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9AC0AC-312E-47C1-BEAF-3CA0E948C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4206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02ADEF-E29B-4B9F-9C6A-4F63F0651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10</a:t>
            </a:fld>
            <a:endParaRPr lang="en-MY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E6DA7F-5A29-4799-9D89-BA5781EDB4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3" t="7217" r="5151" b="10364"/>
          <a:stretch>
            <a:fillRect/>
          </a:stretch>
        </p:blipFill>
        <p:spPr bwMode="auto">
          <a:xfrm>
            <a:off x="1524000" y="115888"/>
            <a:ext cx="9036050" cy="665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089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02ADEF-E29B-4B9F-9C6A-4F63F0651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11</a:t>
            </a:fld>
            <a:endParaRPr lang="en-MY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522C7743-174C-433A-AABB-AF528837E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8" t="9561" r="5093" b="7765"/>
          <a:stretch>
            <a:fillRect/>
          </a:stretch>
        </p:blipFill>
        <p:spPr bwMode="auto">
          <a:xfrm>
            <a:off x="1524001" y="101147"/>
            <a:ext cx="9011477" cy="668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234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02ADEF-E29B-4B9F-9C6A-4F63F0651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12</a:t>
            </a:fld>
            <a:endParaRPr lang="en-MY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F10816-2FDD-469A-A1AC-EC6B80E27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" t="12135" r="5565" b="5132"/>
          <a:stretch>
            <a:fillRect/>
          </a:stretch>
        </p:blipFill>
        <p:spPr bwMode="auto">
          <a:xfrm>
            <a:off x="1524001" y="115889"/>
            <a:ext cx="8984973" cy="6671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508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CB66B-3C20-7845-9A19-2A583E89A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18" y="2397821"/>
            <a:ext cx="4805570" cy="1096962"/>
          </a:xfrm>
        </p:spPr>
        <p:txBody>
          <a:bodyPr/>
          <a:lstStyle/>
          <a:p>
            <a:r>
              <a:rPr lang="en-MY" b="1" dirty="0">
                <a:solidFill>
                  <a:schemeClr val="tx1"/>
                </a:solidFill>
              </a:rPr>
              <a:t>Factors to Consider in Setting Target IOP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B2BD44-FD84-416A-ADDF-26FB8CFEA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13</a:t>
            </a:fld>
            <a:endParaRPr lang="en-MY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7B252A-31F6-4E99-A9E7-E2C0517EB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9144" y="142300"/>
            <a:ext cx="6475869" cy="66163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4F9D0AD-37E5-4B02-8AC6-D169F4C1BC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378" y="6268932"/>
            <a:ext cx="5136170" cy="54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550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819B1D-4114-754F-B285-D5928F6C1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Summary</a:t>
            </a:r>
            <a:r>
              <a:rPr lang="en-US" sz="40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4E0CDB-CB7F-C648-BD6F-371890EBC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600199"/>
            <a:ext cx="9982200" cy="4561449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Set higher target IOP levels for: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US" sz="2400" dirty="0"/>
              <a:t>Higher levels of IOP at presentation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US" sz="2400" dirty="0"/>
              <a:t>Shorter life expectancy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US" sz="2400" dirty="0"/>
              <a:t>Early optic nerve head damage</a:t>
            </a:r>
          </a:p>
          <a:p>
            <a:pPr lvl="1"/>
            <a:endParaRPr lang="en-US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Set lower target IOP levels for: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US" sz="2400" dirty="0"/>
              <a:t>Lower IOP at presentation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US" sz="2400" dirty="0"/>
              <a:t>Longer life expectancy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US" sz="2400" dirty="0"/>
              <a:t>Advanced optic nerve head damage</a:t>
            </a:r>
          </a:p>
          <a:p>
            <a:pPr marL="0" indent="0">
              <a:buNone/>
            </a:pPr>
            <a:r>
              <a:rPr lang="en-US" sz="2800" dirty="0"/>
              <a:t>	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FD5947-D4D2-43E0-91A3-6806F16BA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0203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88CC64B-2840-3E48-8CA9-DCC894CE7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Initiation of treatment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8067E43-08CC-497E-A3D2-DB311DD3C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4158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Initiation of Treatment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E6AC1B9-5F89-BD43-9746-D0A965F71F1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210760"/>
              </p:ext>
            </p:extLst>
          </p:nvPr>
        </p:nvGraphicFramePr>
        <p:xfrm>
          <a:off x="838199" y="1586472"/>
          <a:ext cx="10767647" cy="4518907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374465">
                  <a:extLst>
                    <a:ext uri="{9D8B030D-6E8A-4147-A177-3AD203B41FA5}">
                      <a16:colId xmlns:a16="http://schemas.microsoft.com/office/drawing/2014/main" val="2384524136"/>
                    </a:ext>
                  </a:extLst>
                </a:gridCol>
                <a:gridCol w="9393182">
                  <a:extLst>
                    <a:ext uri="{9D8B030D-6E8A-4147-A177-3AD203B41FA5}">
                      <a16:colId xmlns:a16="http://schemas.microsoft.com/office/drawing/2014/main" val="1313422729"/>
                    </a:ext>
                  </a:extLst>
                </a:gridCol>
              </a:tblGrid>
              <a:tr h="1291229">
                <a:tc>
                  <a:txBody>
                    <a:bodyPr/>
                    <a:lstStyle/>
                    <a:p>
                      <a:r>
                        <a:rPr lang="en-US" sz="2800" b="1" dirty="0"/>
                        <a:t>WHY</a:t>
                      </a:r>
                    </a:p>
                    <a:p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66700" indent="-266700"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dirty="0"/>
                        <a:t>Progressive disease</a:t>
                      </a:r>
                    </a:p>
                    <a:p>
                      <a:pPr marL="266700" indent="-266700"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dirty="0"/>
                        <a:t>No cure</a:t>
                      </a:r>
                    </a:p>
                    <a:p>
                      <a:pPr marL="266700" indent="-266700">
                        <a:buFont typeface="Arial" panose="020B0604020202020204" pitchFamily="34" charset="0"/>
                        <a:buChar char="•"/>
                      </a:pPr>
                      <a:r>
                        <a:rPr lang="en-US" sz="2400" b="0" dirty="0"/>
                        <a:t>Delay disease progression &amp; maintain QoL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9633297"/>
                  </a:ext>
                </a:extLst>
              </a:tr>
              <a:tr h="990673">
                <a:tc>
                  <a:txBody>
                    <a:bodyPr/>
                    <a:lstStyle/>
                    <a:p>
                      <a:r>
                        <a:rPr lang="en-US" sz="2800" b="1" dirty="0"/>
                        <a:t>WHAT</a:t>
                      </a:r>
                    </a:p>
                    <a:p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IOP only known risk factor to reduce risk of progression</a:t>
                      </a:r>
                    </a:p>
                    <a:p>
                      <a:r>
                        <a:rPr lang="en-US" sz="2400" dirty="0"/>
                        <a:t>Reduced aqueous flow due to outflow obstruction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2738702"/>
                  </a:ext>
                </a:extLst>
              </a:tr>
              <a:tr h="990673">
                <a:tc>
                  <a:txBody>
                    <a:bodyPr/>
                    <a:lstStyle/>
                    <a:p>
                      <a:r>
                        <a:rPr lang="en-US" sz="2800" b="1" dirty="0"/>
                        <a:t>WHEN</a:t>
                      </a:r>
                    </a:p>
                    <a:p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Patient at high risk of developing VF damage which will interfere with their QoL DURING PATIENT’S LIFETIME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2832042"/>
                  </a:ext>
                </a:extLst>
              </a:tr>
              <a:tr h="1246332">
                <a:tc>
                  <a:txBody>
                    <a:bodyPr/>
                    <a:lstStyle/>
                    <a:p>
                      <a:r>
                        <a:rPr lang="en-US" sz="2800" b="1" dirty="0"/>
                        <a:t>HOW</a:t>
                      </a:r>
                    </a:p>
                    <a:p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/>
                        <a:t>Medication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/>
                        <a:t>Remove precipitating factors e.g. steroids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2400" dirty="0"/>
                        <a:t>Correct abnormal anatomy e.g. angle closure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2034218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CC6A79-0A79-4752-9C77-6A1AEF9BD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8690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721CC-2F22-CA42-B647-4C920F824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Treatment Options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A6D1912-A31D-2044-B514-8F6EBB056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890" y="1961378"/>
            <a:ext cx="3492500" cy="2324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0BC7B7-50A9-CF42-8D13-F4022BD478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0719" y="1976727"/>
            <a:ext cx="4161281" cy="23087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E332C1E-EDB0-404D-9512-32182876F3D4}"/>
              </a:ext>
            </a:extLst>
          </p:cNvPr>
          <p:cNvSpPr txBox="1"/>
          <p:nvPr/>
        </p:nvSpPr>
        <p:spPr>
          <a:xfrm>
            <a:off x="3260022" y="4920227"/>
            <a:ext cx="53814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What to start with?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8CE6CD-D057-4A97-BA02-378CEBF80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7825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C0561-9568-BB4D-B954-9299685F3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How to start?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127802-6D15-A14D-8C3D-43EF28AD59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600200"/>
            <a:ext cx="9982200" cy="4378569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Choose the most appropriate medication</a:t>
            </a:r>
          </a:p>
          <a:p>
            <a:pPr lvl="1" indent="-419100">
              <a:buFont typeface="Courier New" panose="02070309020205020404" pitchFamily="49" charset="0"/>
              <a:buChar char="o"/>
            </a:pPr>
            <a:r>
              <a:rPr lang="en-US" sz="2400" dirty="0"/>
              <a:t>Greatest chance of achieving target IOP</a:t>
            </a:r>
          </a:p>
          <a:p>
            <a:pPr lvl="1" indent="-419100">
              <a:buFont typeface="Courier New" panose="02070309020205020404" pitchFamily="49" charset="0"/>
              <a:buChar char="o"/>
            </a:pPr>
            <a:r>
              <a:rPr lang="en-US" sz="2400" dirty="0"/>
              <a:t>Best safety &amp; tolerability profiles</a:t>
            </a:r>
          </a:p>
          <a:p>
            <a:pPr lvl="1" indent="-419100">
              <a:buFont typeface="Courier New" panose="02070309020205020404" pitchFamily="49" charset="0"/>
              <a:buChar char="o"/>
            </a:pPr>
            <a:r>
              <a:rPr lang="en-US" sz="2400" dirty="0"/>
              <a:t>Minimal inconvenience</a:t>
            </a:r>
          </a:p>
          <a:p>
            <a:pPr lvl="1" indent="-419100">
              <a:buFont typeface="Courier New" panose="02070309020205020404" pitchFamily="49" charset="0"/>
              <a:buChar char="o"/>
            </a:pPr>
            <a:r>
              <a:rPr lang="en-US" sz="2400" dirty="0"/>
              <a:t>Affordable</a:t>
            </a:r>
          </a:p>
          <a:p>
            <a:pPr lvl="1" indent="-419100">
              <a:buFont typeface="Courier New" panose="02070309020205020404" pitchFamily="49" charset="0"/>
              <a:buChar char="o"/>
            </a:pPr>
            <a:r>
              <a:rPr lang="en-US" sz="2400" dirty="0"/>
              <a:t>Maximal likelihood of adherence</a:t>
            </a:r>
          </a:p>
          <a:p>
            <a:pPr lvl="1" indent="-419100">
              <a:buFont typeface="Courier New" panose="02070309020205020404" pitchFamily="49" charset="0"/>
              <a:buChar char="o"/>
            </a:pPr>
            <a:endParaRPr lang="en-US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800" b="1" dirty="0"/>
              <a:t>Start Low &amp; Slow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0C6559-5835-4D36-967E-8A453E04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58176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How to Start &amp; Make It Work?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Consultation with family members</a:t>
            </a:r>
          </a:p>
          <a:p>
            <a:pPr marL="534988" indent="-268288">
              <a:buFont typeface="Wingdings" panose="05000000000000000000" pitchFamily="2" charset="2"/>
              <a:buChar char="ü"/>
            </a:pPr>
            <a:r>
              <a:rPr lang="en-US" sz="2400" dirty="0"/>
              <a:t>explain the important of treatment</a:t>
            </a:r>
          </a:p>
          <a:p>
            <a:pPr marL="534988" indent="-268288">
              <a:buFont typeface="Wingdings" panose="05000000000000000000" pitchFamily="2" charset="2"/>
              <a:buChar char="ü"/>
            </a:pPr>
            <a:r>
              <a:rPr lang="en-US" sz="2400" dirty="0"/>
              <a:t>potential side effects</a:t>
            </a:r>
          </a:p>
          <a:p>
            <a:pPr marL="534988" indent="-268288">
              <a:buFont typeface="Wingdings" panose="05000000000000000000" pitchFamily="2" charset="2"/>
              <a:buChar char="ü"/>
            </a:pPr>
            <a:r>
              <a:rPr lang="en-US" sz="2400" dirty="0"/>
              <a:t>adherence &amp; persistence</a:t>
            </a:r>
          </a:p>
          <a:p>
            <a:pPr marL="534988" indent="-268288">
              <a:buFont typeface="Wingdings" panose="05000000000000000000" pitchFamily="2" charset="2"/>
              <a:buChar char="ü"/>
            </a:pPr>
            <a:r>
              <a:rPr lang="en-US" sz="2400" dirty="0"/>
              <a:t>plan of follow-up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Instillation technique (</a:t>
            </a:r>
            <a:r>
              <a:rPr lang="en-US" sz="2800" b="1" dirty="0"/>
              <a:t>Appendix 7 in CPG</a:t>
            </a:r>
            <a:r>
              <a:rPr lang="en-US" sz="2800" dirty="0"/>
              <a:t>)</a:t>
            </a:r>
          </a:p>
          <a:p>
            <a:pPr marL="534988" indent="-268288">
              <a:buFont typeface="Wingdings" panose="05000000000000000000" pitchFamily="2" charset="2"/>
              <a:buChar char="ü"/>
            </a:pPr>
            <a:r>
              <a:rPr lang="en-US" sz="2400" dirty="0"/>
              <a:t>identify the person responsible for instillation</a:t>
            </a:r>
          </a:p>
          <a:p>
            <a:pPr marL="534988" indent="-268288">
              <a:buFont typeface="Wingdings" panose="05000000000000000000" pitchFamily="2" charset="2"/>
              <a:buChar char="ü"/>
            </a:pPr>
            <a:r>
              <a:rPr lang="en-US" sz="2400" dirty="0"/>
              <a:t>Double DOTs (don’t open eyes technique &amp; digital occlusion of NLD)</a:t>
            </a:r>
          </a:p>
          <a:p>
            <a:pPr marL="534988" indent="-268288">
              <a:buFont typeface="Wingdings" panose="05000000000000000000" pitchFamily="2" charset="2"/>
              <a:buChar char="ü"/>
            </a:pPr>
            <a:r>
              <a:rPr lang="en-US" sz="2400" dirty="0" err="1"/>
              <a:t>punctal</a:t>
            </a:r>
            <a:r>
              <a:rPr lang="en-US" sz="2400" dirty="0"/>
              <a:t> occlusion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A25937-A492-A44F-8E39-A878F190F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229" y="1729652"/>
            <a:ext cx="4517036" cy="225851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FF2DC4-C7C1-447A-83E7-1D9BF7885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95419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CB66B-3C20-7845-9A19-2A583E89A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D13742-A948-B543-BFDE-D9F9660C29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To understand the concept of target intraocular pressure (IOP)</a:t>
            </a:r>
          </a:p>
          <a:p>
            <a:r>
              <a:rPr lang="en-US" sz="2800" dirty="0"/>
              <a:t>To know when to initiate treatment</a:t>
            </a:r>
          </a:p>
          <a:p>
            <a:r>
              <a:rPr lang="en-US" sz="2800" dirty="0"/>
              <a:t>To learn the preferred first-line agents</a:t>
            </a:r>
          </a:p>
          <a:p>
            <a:r>
              <a:rPr lang="en-US" sz="2800" dirty="0"/>
              <a:t>To learn the stepwise escalation of eye drops when disease progresses</a:t>
            </a:r>
          </a:p>
          <a:p>
            <a:r>
              <a:rPr lang="en-US" sz="2800" dirty="0"/>
              <a:t>To know side effects of medications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D93B3C-8CB2-4772-8C58-DA92981D6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3247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0B137FF-6056-9B4E-95D7-20DA5BD64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Preferred first-line agents</a:t>
            </a:r>
            <a:br>
              <a:rPr lang="en-US" b="1" dirty="0"/>
            </a:br>
            <a:r>
              <a:rPr lang="en-US" b="1" dirty="0"/>
              <a:t>…&amp; stepwise escalation of treatment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888D9F0-B723-4F6D-A023-BA9FC80A8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8224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Medical Treatment of Glaucoma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1104900" y="1600200"/>
            <a:ext cx="6469384" cy="4406705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Prostaglandin analogues (e.g. </a:t>
            </a:r>
            <a:r>
              <a:rPr lang="en-US" sz="2800" dirty="0" err="1"/>
              <a:t>xalatan</a:t>
            </a:r>
            <a:r>
              <a:rPr lang="en-US" sz="2800" dirty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Beta-blockers (e.g. </a:t>
            </a:r>
            <a:r>
              <a:rPr lang="en-US" sz="2800" dirty="0" err="1"/>
              <a:t>timolol</a:t>
            </a:r>
            <a:r>
              <a:rPr lang="en-US" sz="2800" dirty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Adrenergic agonists (e.g. </a:t>
            </a:r>
            <a:r>
              <a:rPr lang="en-US" sz="2800" dirty="0" err="1"/>
              <a:t>alphagan</a:t>
            </a:r>
            <a:r>
              <a:rPr lang="en-US" sz="2800" dirty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Carbonic anhydrase inhibitors (e.g. </a:t>
            </a:r>
            <a:r>
              <a:rPr lang="en-US" sz="2800" dirty="0" err="1"/>
              <a:t>azopt</a:t>
            </a:r>
            <a:r>
              <a:rPr lang="en-US" sz="2800" dirty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Combination drugs (e.g. </a:t>
            </a:r>
            <a:r>
              <a:rPr lang="en-US" sz="2800" dirty="0" err="1"/>
              <a:t>xalacom</a:t>
            </a:r>
            <a:r>
              <a:rPr lang="en-US" sz="2800" dirty="0"/>
              <a:t>, </a:t>
            </a:r>
            <a:r>
              <a:rPr lang="en-US" sz="2800" dirty="0" err="1"/>
              <a:t>ganfort</a:t>
            </a:r>
            <a:r>
              <a:rPr lang="en-US" sz="2800" dirty="0"/>
              <a:t>, </a:t>
            </a:r>
            <a:r>
              <a:rPr lang="en-US" sz="2800" dirty="0" err="1"/>
              <a:t>travaprost</a:t>
            </a:r>
            <a:r>
              <a:rPr lang="en-US" sz="2800" dirty="0"/>
              <a:t>)</a:t>
            </a:r>
          </a:p>
        </p:txBody>
      </p:sp>
      <p:pic>
        <p:nvPicPr>
          <p:cNvPr id="10" name="Content Placeholder 9" descr="xalatan-eye-drug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066656" y="1524000"/>
            <a:ext cx="1352550" cy="1352550"/>
          </a:xfrm>
        </p:spPr>
      </p:pic>
      <p:pic>
        <p:nvPicPr>
          <p:cNvPr id="11" name="Picture 10" descr="Brimonidin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66656" y="4663448"/>
            <a:ext cx="1080600" cy="1484024"/>
          </a:xfrm>
          <a:prstGeom prst="rect">
            <a:avLst/>
          </a:prstGeom>
        </p:spPr>
      </p:pic>
      <p:pic>
        <p:nvPicPr>
          <p:cNvPr id="12" name="Picture 11" descr="p_50382_45509_trusop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62057" y="3657601"/>
            <a:ext cx="1328737" cy="1345827"/>
          </a:xfrm>
          <a:prstGeom prst="rect">
            <a:avLst/>
          </a:prstGeom>
        </p:spPr>
      </p:pic>
      <p:pic>
        <p:nvPicPr>
          <p:cNvPr id="13" name="Picture 12" descr="TIMOLO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590656" y="2057400"/>
            <a:ext cx="1625600" cy="1219200"/>
          </a:xfrm>
          <a:prstGeom prst="rect">
            <a:avLst/>
          </a:prstGeom>
        </p:spPr>
      </p:pic>
      <p:pic>
        <p:nvPicPr>
          <p:cNvPr id="14" name="Picture 13" descr="Alphaga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85656" y="3124200"/>
            <a:ext cx="1231900" cy="12319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E108D7-EB22-40B3-A837-BB4F7E549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64483300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Prostaglandin Analogues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99350" y="3410462"/>
            <a:ext cx="2336800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0" y="1353062"/>
            <a:ext cx="27432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50" y="1338774"/>
            <a:ext cx="238125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9BDF945-EF8E-2642-B663-CD1300118BD5}"/>
              </a:ext>
            </a:extLst>
          </p:cNvPr>
          <p:cNvSpPr txBox="1"/>
          <p:nvPr/>
        </p:nvSpPr>
        <p:spPr>
          <a:xfrm>
            <a:off x="1002535" y="1609308"/>
            <a:ext cx="483640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1</a:t>
            </a:r>
            <a:r>
              <a:rPr lang="en-US" sz="2800" baseline="30000" dirty="0"/>
              <a:t>st</a:t>
            </a:r>
            <a:r>
              <a:rPr lang="en-US" sz="2800" dirty="0"/>
              <a:t> choice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Once daily application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Minimal disruption to 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Change between PGs acceptable in cases of no response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391FB66-57BC-41DC-8F91-750A9B9E9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8410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ADFBA-AFD3-A54F-AA61-23F15887E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Beta-blockers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380021-3791-444D-8FCA-3495F42698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4900" y="1600200"/>
            <a:ext cx="4914900" cy="4462975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Usually second-line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First-line in pregnant patients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0.5% preferred over 0.25%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Always ask about respiratory/cardiovascular risk factors </a:t>
            </a:r>
          </a:p>
          <a:p>
            <a:pPr lvl="1" indent="-419100">
              <a:buFont typeface="Courier New" panose="02070309020205020404" pitchFamily="49" charset="0"/>
              <a:buChar char="o"/>
            </a:pPr>
            <a:r>
              <a:rPr lang="en-US" sz="2400" dirty="0"/>
              <a:t>heart failure</a:t>
            </a:r>
          </a:p>
          <a:p>
            <a:pPr lvl="1" indent="-419100">
              <a:buFont typeface="Courier New" panose="02070309020205020404" pitchFamily="49" charset="0"/>
              <a:buChar char="o"/>
            </a:pPr>
            <a:r>
              <a:rPr lang="en-US" sz="2400" dirty="0"/>
              <a:t>asthma</a:t>
            </a:r>
          </a:p>
          <a:p>
            <a:pPr lvl="1" indent="-419100">
              <a:buFont typeface="Courier New" panose="02070309020205020404" pitchFamily="49" charset="0"/>
              <a:buChar char="o"/>
            </a:pPr>
            <a:r>
              <a:rPr lang="en-US" sz="2400" dirty="0"/>
              <a:t>syncope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EE6D84-E689-CE46-AD5C-FC8770545F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3956" y="1456920"/>
            <a:ext cx="2776095" cy="27760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7B671B-5493-2346-B9F6-72B290AEB5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2302" y="3767526"/>
            <a:ext cx="2909977" cy="218248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A444DE-B438-4938-A01A-736BC966A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5624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71BBA-2CD9-894C-90E8-E602120DA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Carbonic Anhydrase Inhibitors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9B087C-36B6-6746-9BBD-50B76AF619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4900" y="1600200"/>
            <a:ext cx="4914900" cy="440670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Third-line agent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Second-line if beta-blockers contraindicated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Caution in: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US" sz="2400" dirty="0"/>
              <a:t>Corneal endothelial abnormalities patient e.g. bullous keratopathy, Fuchs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US" sz="2400" dirty="0" err="1"/>
              <a:t>Sulpha</a:t>
            </a:r>
            <a:r>
              <a:rPr lang="en-US" sz="2400" dirty="0"/>
              <a:t> allergies</a:t>
            </a:r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BF1F1040-A89D-4F44-81FF-44BB16FA1D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426" y="1306547"/>
            <a:ext cx="3556000" cy="2540000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DBF0ED-1717-8E4C-8049-EB8C2980D9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826" y="3846547"/>
            <a:ext cx="1981200" cy="231457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87110C-9D43-42E9-AA5A-43F82FBC9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4150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878E7C-6AAA-DA4D-9A07-5BBD11DAC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Adrenergic Agonists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BF603A-2C6E-9B41-B2E0-AB4B3EC129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4900" y="1600201"/>
            <a:ext cx="4914900" cy="4420772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Third-line agent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Safest for pregnant ladies (Class B)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Incidence of allergy high with prolonged use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4CA9F68-B3F6-2246-A67F-D7D242C90B9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290" y="1825625"/>
            <a:ext cx="3629256" cy="393682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90CC02-FC79-450E-9825-5AECB13B3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9907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Osmotic Agents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1617267"/>
              </p:ext>
            </p:extLst>
          </p:nvPr>
        </p:nvGraphicFramePr>
        <p:xfrm>
          <a:off x="604904" y="1758458"/>
          <a:ext cx="11052520" cy="419838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05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84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82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52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666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94356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/>
                        <a:t>Generic name</a:t>
                      </a:r>
                    </a:p>
                  </a:txBody>
                  <a:tcPr marL="19050" marR="19050" marT="19050" marB="1905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/>
                        <a:t>Trade name</a:t>
                      </a:r>
                    </a:p>
                  </a:txBody>
                  <a:tcPr marL="19050" marR="19050" marT="19050" marB="1905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/>
                        <a:t>Dosage</a:t>
                      </a:r>
                    </a:p>
                  </a:txBody>
                  <a:tcPr marL="19050" marR="19050" marT="19050" marB="1905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/>
                        <a:t>Duration of action</a:t>
                      </a:r>
                    </a:p>
                  </a:txBody>
                  <a:tcPr marL="19050" marR="19050" marT="19050" marB="1905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/>
                        <a:t>Side effects (agent specific)</a:t>
                      </a:r>
                    </a:p>
                  </a:txBody>
                  <a:tcPr marL="19050" marR="19050" marT="19050" marB="1905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7130">
                <a:tc>
                  <a:txBody>
                    <a:bodyPr/>
                    <a:lstStyle/>
                    <a:p>
                      <a:r>
                        <a:rPr lang="en-US" sz="2400" dirty="0"/>
                        <a:t>Urea</a:t>
                      </a: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Ureaphil</a:t>
                      </a:r>
                      <a:endParaRPr lang="en-US" sz="2400" dirty="0"/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30% solution </a:t>
                      </a:r>
                    </a:p>
                    <a:p>
                      <a:r>
                        <a:rPr lang="en-US" sz="2400" dirty="0"/>
                        <a:t>2 - 7 ml/kg </a:t>
                      </a:r>
                    </a:p>
                    <a:p>
                      <a:r>
                        <a:rPr lang="en-US" sz="2400" dirty="0"/>
                        <a:t>(freshly prepared)</a:t>
                      </a: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5 - 6 hour</a:t>
                      </a: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Thrombophlebitis</a:t>
                      </a:r>
                    </a:p>
                    <a:p>
                      <a:r>
                        <a:rPr lang="en-US" sz="2400" dirty="0"/>
                        <a:t>Tissue necrosis</a:t>
                      </a:r>
                    </a:p>
                    <a:p>
                      <a:r>
                        <a:rPr lang="en-US" sz="2400" dirty="0"/>
                        <a:t>Temporary increase in blood-urea nitrogen</a:t>
                      </a:r>
                    </a:p>
                  </a:txBody>
                  <a:tcPr marL="19050" marR="19050" marT="19050" marB="1905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37130">
                <a:tc>
                  <a:txBody>
                    <a:bodyPr/>
                    <a:lstStyle/>
                    <a:p>
                      <a:r>
                        <a:rPr lang="en-US" sz="2400" dirty="0"/>
                        <a:t>Mannitol</a:t>
                      </a: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Osmitrol</a:t>
                      </a:r>
                      <a:endParaRPr lang="en-US" sz="2400" dirty="0"/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10% or 20% solution 1 - 1.5 g/kg at rate of 3 - 5 ml/min</a:t>
                      </a: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Up to 6 hour</a:t>
                      </a: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Allergic reaction</a:t>
                      </a:r>
                    </a:p>
                  </a:txBody>
                  <a:tcPr marL="19050" marR="19050" marT="19050" marB="1905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C6765D-6343-447A-AF25-68F7EC3BB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2928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Osmotic Agents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2375488"/>
              </p:ext>
            </p:extLst>
          </p:nvPr>
        </p:nvGraphicFramePr>
        <p:xfrm>
          <a:off x="604904" y="1758458"/>
          <a:ext cx="11052520" cy="386861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05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84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089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45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666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94356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/>
                        <a:t>Generic name</a:t>
                      </a:r>
                    </a:p>
                  </a:txBody>
                  <a:tcPr marL="19050" marR="19050" marT="19050" marB="1905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/>
                        <a:t>Trade name</a:t>
                      </a:r>
                    </a:p>
                  </a:txBody>
                  <a:tcPr marL="19050" marR="19050" marT="19050" marB="1905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/>
                        <a:t>Dosage</a:t>
                      </a:r>
                    </a:p>
                  </a:txBody>
                  <a:tcPr marL="19050" marR="19050" marT="19050" marB="1905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/>
                        <a:t>Duration of action</a:t>
                      </a:r>
                    </a:p>
                  </a:txBody>
                  <a:tcPr marL="19050" marR="19050" marT="19050" marB="1905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/>
                        <a:t>Side effects (agent specific)</a:t>
                      </a:r>
                    </a:p>
                  </a:txBody>
                  <a:tcPr marL="19050" marR="19050" marT="19050" marB="1905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7130">
                <a:tc>
                  <a:txBody>
                    <a:bodyPr/>
                    <a:lstStyle/>
                    <a:p>
                      <a:r>
                        <a:rPr lang="en-US" sz="2400" dirty="0"/>
                        <a:t>Glycerol</a:t>
                      </a: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Osmoglyn</a:t>
                      </a: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50% solution 1 - 1.5 g/kg</a:t>
                      </a: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4 - 5 hour</a:t>
                      </a: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Hyperglycemia/</a:t>
                      </a:r>
                    </a:p>
                    <a:p>
                      <a:r>
                        <a:rPr lang="en-US" sz="2400" dirty="0"/>
                        <a:t>glycosuria </a:t>
                      </a:r>
                    </a:p>
                    <a:p>
                      <a:r>
                        <a:rPr lang="en-US" sz="2400" dirty="0"/>
                        <a:t>Caloric load</a:t>
                      </a:r>
                    </a:p>
                    <a:p>
                      <a:r>
                        <a:rPr lang="en-US" sz="2400" dirty="0"/>
                        <a:t>Nausea/vomiting</a:t>
                      </a:r>
                    </a:p>
                  </a:txBody>
                  <a:tcPr marL="19050" marR="19050" marT="19050" marB="1905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37130">
                <a:tc>
                  <a:txBody>
                    <a:bodyPr/>
                    <a:lstStyle/>
                    <a:p>
                      <a:r>
                        <a:rPr lang="en-US" sz="2400"/>
                        <a:t>Isosorbide</a:t>
                      </a: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r>
                        <a:rPr lang="en-US" sz="2400"/>
                        <a:t>Ismotic</a:t>
                      </a: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45% solution 1.5 - 2 g/kg</a:t>
                      </a: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3.5 - 4.5 hour</a:t>
                      </a: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Nausea/vomiting</a:t>
                      </a:r>
                    </a:p>
                  </a:txBody>
                  <a:tcPr marL="19050" marR="19050" marT="19050" marB="1905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C6765D-6343-447A-AF25-68F7EC3BB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2905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Combinations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806" y="1606064"/>
            <a:ext cx="7306994" cy="4622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1413294" y="2780620"/>
            <a:ext cx="5867400" cy="2286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/>
              <a:t>Meta-analysis - fixed combination is not superior than </a:t>
            </a:r>
          </a:p>
          <a:p>
            <a:pPr algn="ctr"/>
            <a:r>
              <a:rPr lang="en-US" sz="2800" dirty="0"/>
              <a:t>unfixed combination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96D791-71E9-CD44-8093-D8ADC0DE3D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4520" y="420688"/>
            <a:ext cx="2489200" cy="254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1542B1-5481-C84B-99BF-96BDCF4CCA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5108" y="2960688"/>
            <a:ext cx="2768600" cy="22353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5815AB-9DE6-2648-B3AC-58F6293087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609" y="4441167"/>
            <a:ext cx="2214592" cy="2214592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54666F-0084-4186-AFBE-14722721F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28</a:t>
            </a:fld>
            <a:endParaRPr lang="en-MY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A277ABF-F797-4A70-934A-2AAECEAB17B1}"/>
              </a:ext>
            </a:extLst>
          </p:cNvPr>
          <p:cNvSpPr txBox="1"/>
          <p:nvPr/>
        </p:nvSpPr>
        <p:spPr>
          <a:xfrm>
            <a:off x="1020490" y="6398555"/>
            <a:ext cx="72009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400" dirty="0">
                <a:solidFill>
                  <a:schemeClr val="bg1"/>
                </a:solidFill>
              </a:rPr>
              <a:t>Cox JA, et al. Br J </a:t>
            </a:r>
            <a:r>
              <a:rPr lang="en-MY" sz="1400" dirty="0" err="1">
                <a:solidFill>
                  <a:schemeClr val="bg1"/>
                </a:solidFill>
              </a:rPr>
              <a:t>Ophthalmol</a:t>
            </a:r>
            <a:r>
              <a:rPr lang="en-MY" sz="1400" dirty="0">
                <a:solidFill>
                  <a:schemeClr val="bg1"/>
                </a:solidFill>
              </a:rPr>
              <a:t>. 2008;92(6):729-734</a:t>
            </a:r>
          </a:p>
        </p:txBody>
      </p:sp>
    </p:spTree>
    <p:extLst>
      <p:ext uri="{BB962C8B-B14F-4D97-AF65-F5344CB8AC3E}">
        <p14:creationId xmlns:p14="http://schemas.microsoft.com/office/powerpoint/2010/main" val="1024347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4EE96D-0CB0-0548-95B0-D76E164FF9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27749" y="1875243"/>
            <a:ext cx="4919472" cy="823912"/>
          </a:xfrm>
        </p:spPr>
        <p:txBody>
          <a:bodyPr>
            <a:normAutofit/>
          </a:bodyPr>
          <a:lstStyle/>
          <a:p>
            <a:r>
              <a:rPr lang="en-US" sz="2800" dirty="0"/>
              <a:t>SWITCH/REPLACE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1133036" y="2786113"/>
            <a:ext cx="4919472" cy="3748088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develop side effects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fail to reach target IOP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combination to individual drug &amp; vice-versa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patient’s preference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financial status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97E06AF-F420-9248-A934-A54AC30065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8654" y="1849657"/>
            <a:ext cx="4919472" cy="823912"/>
          </a:xfrm>
        </p:spPr>
        <p:txBody>
          <a:bodyPr>
            <a:normAutofit/>
          </a:bodyPr>
          <a:lstStyle/>
          <a:p>
            <a:r>
              <a:rPr lang="en-US" sz="2800" dirty="0"/>
              <a:t>ADD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A848A4-F1C4-264F-8B2B-2C1CBE258B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8654" y="2757472"/>
            <a:ext cx="4919472" cy="3748088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fail to reach target IOP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high baseline IOP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advanced stage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usually after at least 1 month treatment</a:t>
            </a:r>
          </a:p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A9FCDA-815F-4957-9003-DEBFEDAB0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29</a:t>
            </a:fld>
            <a:endParaRPr lang="en-MY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DEC9F6-207E-084F-A01C-94AFA140F52B}"/>
              </a:ext>
            </a:extLst>
          </p:cNvPr>
          <p:cNvSpPr txBox="1"/>
          <p:nvPr/>
        </p:nvSpPr>
        <p:spPr>
          <a:xfrm>
            <a:off x="783771" y="1350743"/>
            <a:ext cx="81316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>
                <a:solidFill>
                  <a:srgbClr val="FF0000"/>
                </a:solidFill>
                <a:latin typeface="Plantagenet Cherokee"/>
                <a:ea typeface="+mj-ea"/>
                <a:cs typeface="+mj-cs"/>
              </a:rPr>
              <a:t>RECHECK IOP after 6 - 8 weeks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02CA394-EE91-4F18-A0E5-826648D7B539}"/>
              </a:ext>
            </a:extLst>
          </p:cNvPr>
          <p:cNvSpPr txBox="1">
            <a:spLocks/>
          </p:cNvSpPr>
          <p:nvPr/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/>
              <a:t>When to Switch or Add?</a:t>
            </a:r>
          </a:p>
        </p:txBody>
      </p:sp>
    </p:spTree>
    <p:extLst>
      <p:ext uri="{BB962C8B-B14F-4D97-AF65-F5344CB8AC3E}">
        <p14:creationId xmlns:p14="http://schemas.microsoft.com/office/powerpoint/2010/main" val="105457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157AB0-024A-6C4E-BA4B-5F79D3410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Target IOP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9BAA90-3717-4EFA-9B2D-E2A2F0E91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95410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CB66B-3C20-7845-9A19-2A583E89A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0777" y="2328481"/>
            <a:ext cx="4805570" cy="1540133"/>
          </a:xfrm>
        </p:spPr>
        <p:txBody>
          <a:bodyPr>
            <a:normAutofit fontScale="90000"/>
          </a:bodyPr>
          <a:lstStyle/>
          <a:p>
            <a:r>
              <a:rPr lang="en-MY" b="1" dirty="0">
                <a:solidFill>
                  <a:schemeClr val="tx1"/>
                </a:solidFill>
              </a:rPr>
              <a:t>Adjustment of Target IOP in the Presence of Progression 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B2BD44-FD84-416A-ADDF-26FB8CFEA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30</a:t>
            </a:fld>
            <a:endParaRPr lang="en-MY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F9D0AD-37E5-4B02-8AC6-D169F4C1B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04" y="6268932"/>
            <a:ext cx="5136170" cy="5487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3FD8E94-237F-4B45-80B1-D324FF852C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860" y="145479"/>
            <a:ext cx="5563329" cy="6575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38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5465CC0-1E4D-5B45-88D7-0A44A212C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Side effects of medications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8C7FEE-65BE-456B-8C68-D6DF9369C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31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7855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Prostaglandin Analogues - Side Effects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750" y="1427003"/>
            <a:ext cx="4508500" cy="4051300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4914900" cy="4378569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Hyperpigmentation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 err="1"/>
              <a:t>Conjunctival</a:t>
            </a:r>
            <a:r>
              <a:rPr lang="en-US" sz="2800" dirty="0"/>
              <a:t> hyperemia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Dry eyes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Acute uveitis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Reactivation of herpes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Cystoid macular edema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 err="1"/>
              <a:t>Choroidal</a:t>
            </a:r>
            <a:r>
              <a:rPr lang="en-US" sz="2800" dirty="0"/>
              <a:t> effusion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3642359"/>
            <a:ext cx="3829050" cy="24384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5D2644-69A4-4348-A347-C5375A6E9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32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2675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5D2644-69A4-4348-A347-C5375A6E9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33</a:t>
            </a:fld>
            <a:endParaRPr lang="en-MY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2678CB9-01C5-45F2-A885-DDE034F3D6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920" y="523867"/>
            <a:ext cx="8723640" cy="5944427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128BD9FE-43E9-E543-8EFA-66992931683E}"/>
              </a:ext>
            </a:extLst>
          </p:cNvPr>
          <p:cNvSpPr/>
          <p:nvPr/>
        </p:nvSpPr>
        <p:spPr>
          <a:xfrm>
            <a:off x="5891134" y="2113613"/>
            <a:ext cx="1693889" cy="10792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89F19A9-3C1E-AC4F-B790-5DAAAEBECA5F}"/>
              </a:ext>
            </a:extLst>
          </p:cNvPr>
          <p:cNvSpPr/>
          <p:nvPr/>
        </p:nvSpPr>
        <p:spPr>
          <a:xfrm>
            <a:off x="2324378" y="2622386"/>
            <a:ext cx="1693889" cy="10792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24D5D09-17EE-6047-8370-280D887C9277}"/>
              </a:ext>
            </a:extLst>
          </p:cNvPr>
          <p:cNvSpPr/>
          <p:nvPr/>
        </p:nvSpPr>
        <p:spPr>
          <a:xfrm>
            <a:off x="4121045" y="1553980"/>
            <a:ext cx="1693889" cy="10792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8FED959-E511-074F-B04C-321BA8233A70}"/>
              </a:ext>
            </a:extLst>
          </p:cNvPr>
          <p:cNvSpPr/>
          <p:nvPr/>
        </p:nvSpPr>
        <p:spPr>
          <a:xfrm>
            <a:off x="7543608" y="1457712"/>
            <a:ext cx="1693889" cy="10792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472C4FD8-0DE6-994F-BF42-BD65688A5D59}"/>
              </a:ext>
            </a:extLst>
          </p:cNvPr>
          <p:cNvSpPr/>
          <p:nvPr/>
        </p:nvSpPr>
        <p:spPr>
          <a:xfrm>
            <a:off x="7543607" y="4330262"/>
            <a:ext cx="1693889" cy="1079292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68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Take Home Message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4900" y="1600200"/>
            <a:ext cx="9982200" cy="4364502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Medical treatment is effective.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Setting target IOP is important to change mode of treatment.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Effective consultation prior to initiation of treatment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Empowerment is important to ensure adherence &amp; persistence.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Cost-effectiveness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8A85CB-CC3B-40DC-99F5-0DAA4E01D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34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2109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067C9-30DE-4760-B4C1-F16571A5B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THANK YOU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E88003-5C94-4932-AB78-1083C95B4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35</a:t>
            </a:fld>
            <a:endParaRPr lang="en-MY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0E9B5FB-0FB1-CC43-97CD-EA1F7AB85874}"/>
              </a:ext>
            </a:extLst>
          </p:cNvPr>
          <p:cNvSpPr txBox="1"/>
          <p:nvPr/>
        </p:nvSpPr>
        <p:spPr>
          <a:xfrm>
            <a:off x="1104899" y="4731428"/>
            <a:ext cx="87392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Acknowledgement: Prof Liza </a:t>
            </a:r>
            <a:r>
              <a:rPr lang="en-US" sz="2800" dirty="0" err="1"/>
              <a:t>Sharmini</a:t>
            </a:r>
            <a:r>
              <a:rPr lang="en-US" sz="2800" dirty="0"/>
              <a:t> USM</a:t>
            </a:r>
          </a:p>
        </p:txBody>
      </p:sp>
    </p:spTree>
    <p:extLst>
      <p:ext uri="{BB962C8B-B14F-4D97-AF65-F5344CB8AC3E}">
        <p14:creationId xmlns:p14="http://schemas.microsoft.com/office/powerpoint/2010/main" val="339536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CB66B-3C20-7845-9A19-2A583E89A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Setting Target IOP</a:t>
            </a:r>
          </a:p>
        </p:txBody>
      </p:sp>
      <p:grpSp>
        <p:nvGrpSpPr>
          <p:cNvPr id="6" name="Group 7">
            <a:extLst>
              <a:ext uri="{FF2B5EF4-FFF2-40B4-BE49-F238E27FC236}">
                <a16:creationId xmlns:a16="http://schemas.microsoft.com/office/drawing/2014/main" id="{9376B9DC-B58A-4E42-95DA-D9E5C5C7FC6C}"/>
              </a:ext>
            </a:extLst>
          </p:cNvPr>
          <p:cNvGrpSpPr>
            <a:grpSpLocks/>
          </p:cNvGrpSpPr>
          <p:nvPr/>
        </p:nvGrpSpPr>
        <p:grpSpPr bwMode="auto">
          <a:xfrm>
            <a:off x="1298713" y="1484315"/>
            <a:ext cx="9369287" cy="4518920"/>
            <a:chOff x="0" y="845"/>
            <a:chExt cx="5760" cy="2722"/>
          </a:xfrm>
        </p:grpSpPr>
        <p:pic>
          <p:nvPicPr>
            <p:cNvPr id="7" name="Picture 4">
              <a:extLst>
                <a:ext uri="{FF2B5EF4-FFF2-40B4-BE49-F238E27FC236}">
                  <a16:creationId xmlns:a16="http://schemas.microsoft.com/office/drawing/2014/main" id="{52A27B0A-B563-4DFD-A56F-D49DEBB135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21" r="670" b="16521"/>
            <a:stretch>
              <a:fillRect/>
            </a:stretch>
          </p:blipFill>
          <p:spPr bwMode="auto">
            <a:xfrm>
              <a:off x="0" y="845"/>
              <a:ext cx="5760" cy="2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5">
              <a:extLst>
                <a:ext uri="{FF2B5EF4-FFF2-40B4-BE49-F238E27FC236}">
                  <a16:creationId xmlns:a16="http://schemas.microsoft.com/office/drawing/2014/main" id="{A35F516A-1D1D-4360-BAAB-3DDFF88783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0" t="80547" r="53456" b="4773"/>
            <a:stretch>
              <a:fillRect/>
            </a:stretch>
          </p:blipFill>
          <p:spPr bwMode="auto">
            <a:xfrm>
              <a:off x="3083" y="2886"/>
              <a:ext cx="2677" cy="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6E3865-401B-462F-9328-985D081A9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61993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>
            <a:extLst>
              <a:ext uri="{FF2B5EF4-FFF2-40B4-BE49-F238E27FC236}">
                <a16:creationId xmlns:a16="http://schemas.microsoft.com/office/drawing/2014/main" id="{C0395BF2-5695-4B07-826C-C3B8923347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6" t="6444" r="5440" b="10803"/>
          <a:stretch>
            <a:fillRect/>
          </a:stretch>
        </p:blipFill>
        <p:spPr bwMode="auto">
          <a:xfrm>
            <a:off x="1524000" y="87314"/>
            <a:ext cx="9144000" cy="677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9B3534-B7E9-4462-9780-0B035BF07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01805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>
            <a:extLst>
              <a:ext uri="{FF2B5EF4-FFF2-40B4-BE49-F238E27FC236}">
                <a16:creationId xmlns:a16="http://schemas.microsoft.com/office/drawing/2014/main" id="{077580F7-B7D8-49F9-8296-8F23D895DE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84" b="14391"/>
          <a:stretch>
            <a:fillRect/>
          </a:stretch>
        </p:blipFill>
        <p:spPr bwMode="auto">
          <a:xfrm>
            <a:off x="1523999" y="1416395"/>
            <a:ext cx="9236765" cy="4634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A2FB9DC-515B-480A-828B-F19B7C11A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</p:spPr>
        <p:txBody>
          <a:bodyPr/>
          <a:lstStyle/>
          <a:p>
            <a:r>
              <a:rPr lang="en-US" b="1" dirty="0"/>
              <a:t>Setting Target IOP</a:t>
            </a:r>
            <a:r>
              <a:rPr lang="en-US" sz="2000" b="1" dirty="0"/>
              <a:t>-2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6EEFFFF-0C19-4973-AC41-06C0C276F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6054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CB66B-3C20-7845-9A19-2A583E89A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488" y="2634342"/>
            <a:ext cx="4805570" cy="1096962"/>
          </a:xfrm>
        </p:spPr>
        <p:txBody>
          <a:bodyPr/>
          <a:lstStyle/>
          <a:p>
            <a:r>
              <a:rPr lang="en-MY" b="1" dirty="0">
                <a:solidFill>
                  <a:schemeClr val="tx1"/>
                </a:solidFill>
              </a:rPr>
              <a:t>Staging of Each Eye for Glaucoma Damage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ACF738-61C6-4570-BD8A-56F65D59F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683" y="26504"/>
            <a:ext cx="4748818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2676EEC-96CB-4189-9232-A315B36255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134" y="6354234"/>
            <a:ext cx="4940300" cy="406400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B2BD44-FD84-416A-ADDF-26FB8CFEA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5026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>
            <a:extLst>
              <a:ext uri="{FF2B5EF4-FFF2-40B4-BE49-F238E27FC236}">
                <a16:creationId xmlns:a16="http://schemas.microsoft.com/office/drawing/2014/main" id="{DF1D14F8-57D5-4039-BAB2-E23B50A4DD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" t="2376" r="5170" b="14679"/>
          <a:stretch>
            <a:fillRect/>
          </a:stretch>
        </p:blipFill>
        <p:spPr bwMode="auto">
          <a:xfrm>
            <a:off x="1524001" y="115888"/>
            <a:ext cx="8920321" cy="6602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37E29A-F15F-4763-8BBB-8F99DA578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8340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47377B0E-A29D-4FE4-8BA2-B4073F46B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5" t="4146" r="5241" b="12735"/>
          <a:stretch>
            <a:fillRect/>
          </a:stretch>
        </p:blipFill>
        <p:spPr bwMode="auto">
          <a:xfrm>
            <a:off x="1524001" y="115888"/>
            <a:ext cx="8964613" cy="664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02ADEF-E29B-4B9F-9C6A-4F63F0651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2377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eme TM CPG_2">
  <a:themeElements>
    <a:clrScheme name="Red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me Other choice" id="{714D81E6-A72B-4875-85D1-BCA37607F0ED}" vid="{84DEA034-E9C0-44E1-95F4-11A3A9B608F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 Other choice</Template>
  <TotalTime>225</TotalTime>
  <Words>749</Words>
  <Application>Microsoft Office PowerPoint</Application>
  <PresentationFormat>Widescreen</PresentationFormat>
  <Paragraphs>201</Paragraphs>
  <Slides>35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Courier New</vt:lpstr>
      <vt:lpstr>Euphemia</vt:lpstr>
      <vt:lpstr>Plantagenet Cherokee</vt:lpstr>
      <vt:lpstr>Wingdings</vt:lpstr>
      <vt:lpstr>Theme TM CPG_2</vt:lpstr>
      <vt:lpstr>Training module CPG management of Glaucoma –  MEDICAL Treatment</vt:lpstr>
      <vt:lpstr>Learning Objectives</vt:lpstr>
      <vt:lpstr>Target IOP</vt:lpstr>
      <vt:lpstr>Setting Target IOP</vt:lpstr>
      <vt:lpstr>PowerPoint Presentation</vt:lpstr>
      <vt:lpstr>Setting Target IOP-2</vt:lpstr>
      <vt:lpstr>Staging of Each Eye for Glaucoma Damage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Factors to Consider in Setting Target IOP</vt:lpstr>
      <vt:lpstr>Summary </vt:lpstr>
      <vt:lpstr>Initiation of treatment</vt:lpstr>
      <vt:lpstr>Initiation of Treatment</vt:lpstr>
      <vt:lpstr>Treatment Options</vt:lpstr>
      <vt:lpstr>How to start?</vt:lpstr>
      <vt:lpstr>How to Start &amp; Make It Work?</vt:lpstr>
      <vt:lpstr>Preferred first-line agents …&amp; stepwise escalation of treatment</vt:lpstr>
      <vt:lpstr>Medical Treatment of Glaucoma</vt:lpstr>
      <vt:lpstr>Prostaglandin Analogues</vt:lpstr>
      <vt:lpstr>Beta-blockers</vt:lpstr>
      <vt:lpstr>Carbonic Anhydrase Inhibitors</vt:lpstr>
      <vt:lpstr>Adrenergic Agonists</vt:lpstr>
      <vt:lpstr>Osmotic Agents</vt:lpstr>
      <vt:lpstr>Osmotic Agents</vt:lpstr>
      <vt:lpstr>Combinations</vt:lpstr>
      <vt:lpstr>PowerPoint Presentation</vt:lpstr>
      <vt:lpstr>Adjustment of Target IOP in the Presence of Progression </vt:lpstr>
      <vt:lpstr>Side effects of medications</vt:lpstr>
      <vt:lpstr>Prostaglandin Analogues - Side Effects</vt:lpstr>
      <vt:lpstr>PowerPoint Presentation</vt:lpstr>
      <vt:lpstr>Take Home Message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 2</dc:title>
  <dc:creator>ct kayt</dc:creator>
  <cp:lastModifiedBy>Dr. Mohd. Aminuddin</cp:lastModifiedBy>
  <cp:revision>38</cp:revision>
  <dcterms:created xsi:type="dcterms:W3CDTF">2018-02-04T14:27:11Z</dcterms:created>
  <dcterms:modified xsi:type="dcterms:W3CDTF">2018-06-01T03:54:33Z</dcterms:modified>
</cp:coreProperties>
</file>